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6858000" cy="8572500"/>
  <p:notesSz cx="8572500" cy="685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uverture" id="{13b00fa4-b129-6fb7-0cc7-6ad9767341a9}">
          <p14:sldIdLst>
            <p14:sldId id="256"/>
          </p14:sldIdLst>
        </p14:section>
        <p14:section name="Chiffres clés" id="{15f08b8a-54de-e5f0-a65e-f1767839ad5f}">
          <p14:sldIdLst>
            <p14:sldId id="257"/>
            <p14:sldId id="258"/>
            <p14:sldId id="259"/>
          </p14:sldIdLst>
        </p14:section>
        <p14:section name="Satisfaction" id="{10c8f11e-4970-4999-05ea-fa71fcfdc93a}">
          <p14:sldIdLst>
            <p14:sldId id="260"/>
            <p14:sldId id="261"/>
            <p14:sldId id="262"/>
          </p14:sldIdLst>
        </p14:section>
        <p14:section name="Résultats" id="{1701cf7d-8e37-538d-6aa8-7a92fce33e5a}">
          <p14:sldIdLst>
            <p14:sldId id="263"/>
          </p14:sldIdLst>
        </p14:section>
        <p14:section name="Analyse" id="{2d726338-f2eb-d1a6-989f-e9279259b0d6}">
          <p14:sldIdLst>
            <p14:sldId id="264"/>
          </p14:sldIdLst>
        </p14:section>
        <p14:section name="Conclusion" id="{29d4bbda-1b4d-9532-5f33-dd5a958025b5}">
          <p14:sldIdLst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Couverture du carrousel. Formations réalisées du 1er janvier au 30 juin 2026, comparées au 1er semestre 2025.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Question : « Si l'opportunité se présentait, recommanderiez-vous akt ? » 100 % de oui en 2025 et en 2026.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Chiffres du bilan : +3,16 points en 2025, +2,33 points en 2026.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Valeurs en part de « très satisfait(e) » ; à droite la valeur 2026.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bre">
    <p:bg>
      <p:bgPr>
        <a:solidFill>
          <a:srgbClr val="003F3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7914132"/>
            <a:ext cx="566928" cy="2404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448" y="78867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B8D6C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Bilan qualité des formations · 1er semestre 2026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dirty="0">
                <a:solidFill>
                  <a:schemeClr val="bg1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uverture">
    <p:bg>
      <p:bgPr>
        <a:solidFill>
          <a:srgbClr val="003F3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i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7914132"/>
            <a:ext cx="566928" cy="2404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448" y="78867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Bilan qualité des formations · 1er semestre 2026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inté">
    <p:bg>
      <p:bgPr>
        <a:solidFill>
          <a:srgbClr val="EAF1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" y="7914132"/>
            <a:ext cx="566928" cy="2404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448" y="78867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Bilan qualité des formations · 1er semestre 2026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jpg"/><Relationship Id="rId4" Type="http://schemas.openxmlformats.org/officeDocument/2006/relationships/slideLayout" Target="../slideLayouts/slideLayout3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kt-conseil.com/formations" TargetMode="External"/><Relationship Id="rId3" Type="http://schemas.openxmlformats.org/officeDocument/2006/relationships/hyperlink" Target="https://www.akt-conseil.com/formations" TargetMode="External"/><Relationship Id="rId1" Type="http://schemas.openxmlformats.org/officeDocument/2006/relationships/image" Target="../media/image-10-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nd k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3240" y="1097280"/>
            <a:ext cx="4754880" cy="7653528"/>
          </a:xfrm>
          <a:prstGeom prst="rect">
            <a:avLst/>
          </a:prstGeom>
        </p:spPr>
      </p:pic>
      <p:sp>
        <p:nvSpPr>
          <p:cNvPr id="3" name="Anneau 1"/>
          <p:cNvSpPr/>
          <p:nvPr/>
        </p:nvSpPr>
        <p:spPr>
          <a:xfrm>
            <a:off x="4663440" y="1005840"/>
            <a:ext cx="2011680" cy="2011680"/>
          </a:xfrm>
          <a:prstGeom prst="ellipse">
            <a:avLst/>
          </a:prstGeom>
          <a:ln w="12700">
            <a:solidFill>
              <a:srgbClr val="5FC9B3">
                <a:alpha val="30000"/>
              </a:srgbClr>
            </a:solidFill>
            <a:prstDash val="solid"/>
          </a:ln>
        </p:spPr>
      </p:sp>
      <p:sp>
        <p:nvSpPr>
          <p:cNvPr id="4" name="Anneau 2"/>
          <p:cNvSpPr/>
          <p:nvPr/>
        </p:nvSpPr>
        <p:spPr>
          <a:xfrm>
            <a:off x="4069080" y="411480"/>
            <a:ext cx="3200400" cy="3200400"/>
          </a:xfrm>
          <a:prstGeom prst="ellipse">
            <a:avLst/>
          </a:prstGeom>
          <a:ln w="12700">
            <a:solidFill>
              <a:srgbClr val="5FC9B3">
                <a:alpha val="30000"/>
              </a:srgbClr>
            </a:solidFill>
            <a:prstDash val="solid"/>
          </a:ln>
        </p:spPr>
      </p:sp>
      <p:sp>
        <p:nvSpPr>
          <p:cNvPr id="5" name="Anneau 3"/>
          <p:cNvSpPr/>
          <p:nvPr/>
        </p:nvSpPr>
        <p:spPr>
          <a:xfrm>
            <a:off x="3383280" y="-274320"/>
            <a:ext cx="4572000" cy="4572000"/>
          </a:xfrm>
          <a:prstGeom prst="ellipse">
            <a:avLst/>
          </a:prstGeom>
          <a:ln w="12700">
            <a:solidFill>
              <a:srgbClr val="5FC9B3">
                <a:alpha val="30000"/>
              </a:srgbClr>
            </a:solidFill>
            <a:prstDash val="solid"/>
          </a:ln>
        </p:spPr>
      </p:sp>
      <p:pic>
        <p:nvPicPr>
          <p:cNvPr id="6" name="Logo akt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928" y="566928"/>
            <a:ext cx="1143000" cy="484632"/>
          </a:xfrm>
          <a:prstGeom prst="rect">
            <a:avLst/>
          </a:prstGeom>
        </p:spPr>
      </p:pic>
      <p:sp>
        <p:nvSpPr>
          <p:cNvPr id="7" name="Surtitre"/>
          <p:cNvSpPr txBox="1"/>
          <p:nvPr/>
        </p:nvSpPr>
        <p:spPr>
          <a:xfrm>
            <a:off x="566928" y="2514600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BILAN QUALITÉ DES FORMATIONS</a:t>
            </a:r>
            <a:endParaRPr lang="en-US" sz="1000" dirty="0"/>
          </a:p>
        </p:txBody>
      </p:sp>
      <p:sp>
        <p:nvSpPr>
          <p:cNvPr id="8" name="Titre"/>
          <p:cNvSpPr txBox="1"/>
          <p:nvPr/>
        </p:nvSpPr>
        <p:spPr>
          <a:xfrm>
            <a:off x="566928" y="2880360"/>
            <a:ext cx="502920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</a:t>
            </a:r>
            <a:pPr indent="0" marL="0">
              <a:buNone/>
            </a:pPr>
            <a:r>
              <a:rPr lang="en-US" sz="6000" baseline="300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er</a:t>
            </a:r>
            <a:pPr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 semestre</a:t>
            </a:r>
            <a:endParaRPr lang="en-US" sz="6000" dirty="0"/>
          </a:p>
          <a:p>
            <a:pPr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2026</a:t>
            </a:r>
            <a:endParaRPr lang="en-US" sz="6000" dirty="0"/>
          </a:p>
        </p:txBody>
      </p:sp>
      <p:sp>
        <p:nvSpPr>
          <p:cNvPr id="9" name="Text 5"/>
          <p:cNvSpPr txBox="1"/>
          <p:nvPr/>
        </p:nvSpPr>
        <p:spPr>
          <a:xfrm>
            <a:off x="566928" y="5074920"/>
            <a:ext cx="4206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Ce que disent nos stagiaires, chiffres à l'appui.</a:t>
            </a:r>
            <a:endParaRPr lang="en-US" sz="1800" dirty="0"/>
          </a:p>
        </p:txBody>
      </p:sp>
      <p:sp>
        <p:nvSpPr>
          <p:cNvPr id="10" name="Cadre Qualiopi"/>
          <p:cNvSpPr/>
          <p:nvPr/>
        </p:nvSpPr>
        <p:spPr>
          <a:xfrm>
            <a:off x="566928" y="6263640"/>
            <a:ext cx="2697480" cy="1188720"/>
          </a:xfrm>
          <a:prstGeom prst="roundRect">
            <a:avLst>
              <a:gd name="adj" fmla="val 7692"/>
            </a:avLst>
          </a:prstGeom>
          <a:solidFill>
            <a:srgbClr val="FFFFFF"/>
          </a:solidFill>
          <a:ln/>
        </p:spPr>
      </p:sp>
      <p:pic>
        <p:nvPicPr>
          <p:cNvPr id="11" name="Logo Qualiopi" descr="../site/assets/qualiopi-qualitia.jp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373368"/>
            <a:ext cx="2459736" cy="1056132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566928" y="788670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200" kern="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Faites défiler</a:t>
            </a:r>
            <a:endParaRPr lang="en-US" sz="1000" dirty="0"/>
          </a:p>
        </p:txBody>
      </p:sp>
      <p:sp>
        <p:nvSpPr>
          <p:cNvPr id="13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B8D6C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01 / 10</a:t>
            </a:r>
            <a:endParaRPr lang="en-US" sz="900" dirty="0"/>
          </a:p>
        </p:txBody>
      </p:sp>
      <p:sp>
        <p:nvSpPr>
          <p:cNvPr id="14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neau 1"/>
          <p:cNvSpPr/>
          <p:nvPr/>
        </p:nvSpPr>
        <p:spPr>
          <a:xfrm>
            <a:off x="2057400" y="2423160"/>
            <a:ext cx="2743200" cy="2743200"/>
          </a:xfrm>
          <a:prstGeom prst="ellipse">
            <a:avLst/>
          </a:prstGeom>
          <a:ln w="12700">
            <a:solidFill>
              <a:srgbClr val="5FC9B3">
                <a:alpha val="22000"/>
              </a:srgbClr>
            </a:solidFill>
            <a:prstDash val="solid"/>
          </a:ln>
        </p:spPr>
      </p:sp>
      <p:sp>
        <p:nvSpPr>
          <p:cNvPr id="3" name="Anneau 2"/>
          <p:cNvSpPr/>
          <p:nvPr/>
        </p:nvSpPr>
        <p:spPr>
          <a:xfrm>
            <a:off x="1417320" y="1783080"/>
            <a:ext cx="4023360" cy="4023360"/>
          </a:xfrm>
          <a:prstGeom prst="ellipse">
            <a:avLst/>
          </a:prstGeom>
          <a:ln w="12700">
            <a:solidFill>
              <a:srgbClr val="5FC9B3">
                <a:alpha val="22000"/>
              </a:srgbClr>
            </a:solidFill>
            <a:prstDash val="solid"/>
          </a:ln>
        </p:spPr>
      </p:sp>
      <p:sp>
        <p:nvSpPr>
          <p:cNvPr id="4" name="Anneau 3"/>
          <p:cNvSpPr/>
          <p:nvPr/>
        </p:nvSpPr>
        <p:spPr>
          <a:xfrm>
            <a:off x="731520" y="1097280"/>
            <a:ext cx="5394960" cy="5394960"/>
          </a:xfrm>
          <a:prstGeom prst="ellipse">
            <a:avLst/>
          </a:prstGeom>
          <a:ln w="12700">
            <a:solidFill>
              <a:srgbClr val="5FC9B3">
                <a:alpha val="22000"/>
              </a:srgbClr>
            </a:solidFill>
            <a:prstDash val="solid"/>
          </a:ln>
        </p:spPr>
      </p:sp>
      <p:sp>
        <p:nvSpPr>
          <p:cNvPr id="5" name="Anneau 4"/>
          <p:cNvSpPr/>
          <p:nvPr/>
        </p:nvSpPr>
        <p:spPr>
          <a:xfrm>
            <a:off x="0" y="365760"/>
            <a:ext cx="6858000" cy="6858000"/>
          </a:xfrm>
          <a:prstGeom prst="ellipse">
            <a:avLst/>
          </a:prstGeom>
          <a:ln w="12700">
            <a:solidFill>
              <a:srgbClr val="5FC9B3">
                <a:alpha val="22000"/>
              </a:srgbClr>
            </a:solidFill>
            <a:prstDash val="solid"/>
          </a:ln>
        </p:spPr>
      </p:sp>
      <p:sp>
        <p:nvSpPr>
          <p:cNvPr id="6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RECOMMANDATION</a:t>
            </a:r>
            <a:endParaRPr lang="en-US" sz="1000" dirty="0"/>
          </a:p>
        </p:txBody>
      </p:sp>
      <p:sp>
        <p:nvSpPr>
          <p:cNvPr id="7" name="Chiffre"/>
          <p:cNvSpPr txBox="1"/>
          <p:nvPr/>
        </p:nvSpPr>
        <p:spPr>
          <a:xfrm>
            <a:off x="274320" y="2697480"/>
            <a:ext cx="630936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15000" dirty="0"/>
          </a:p>
        </p:txBody>
      </p:sp>
      <p:sp>
        <p:nvSpPr>
          <p:cNvPr id="8" name="Titre"/>
          <p:cNvSpPr txBox="1"/>
          <p:nvPr/>
        </p:nvSpPr>
        <p:spPr>
          <a:xfrm>
            <a:off x="566928" y="4983480"/>
            <a:ext cx="5724144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8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des stagiaires recommanderaient akt</a:t>
            </a:r>
            <a:endParaRPr lang="en-US" sz="2800" dirty="0"/>
          </a:p>
        </p:txBody>
      </p:sp>
      <p:sp>
        <p:nvSpPr>
          <p:cNvPr id="9" name="Text 7"/>
          <p:cNvSpPr txBox="1"/>
          <p:nvPr/>
        </p:nvSpPr>
        <p:spPr>
          <a:xfrm>
            <a:off x="566928" y="6172200"/>
            <a:ext cx="572414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B8D6C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Comme au 1er semestre 2025.</a:t>
            </a:r>
            <a:endParaRPr lang="en-US" sz="1600" dirty="0"/>
          </a:p>
        </p:txBody>
      </p:sp>
      <p:sp>
        <p:nvSpPr>
          <p:cNvPr id="10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B8D6C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02 / 10</a:t>
            </a:r>
            <a:endParaRPr lang="en-US" sz="900" dirty="0"/>
          </a:p>
        </p:txBody>
      </p:sp>
      <p:sp>
        <p:nvSpPr>
          <p:cNvPr id="11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  <p:sp>
        <p:nvSpPr>
          <p:cNvPr id="13" name="Text 1"/>
          <p:cNvSpPr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nd k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43400" y="2240280"/>
            <a:ext cx="3383280" cy="5440680"/>
          </a:xfrm>
          <a:prstGeom prst="rect">
            <a:avLst/>
          </a:prstGeom>
        </p:spPr>
      </p:pic>
      <p:sp>
        <p:nvSpPr>
          <p:cNvPr id="3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ÉVALUATION DES ACQUIS</a:t>
            </a:r>
            <a:endParaRPr lang="en-US" sz="1000" dirty="0"/>
          </a:p>
        </p:txBody>
      </p:sp>
      <p:sp>
        <p:nvSpPr>
          <p:cNvPr id="4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Chaque stagiaire repart avec de nouvelles compétences</a:t>
            </a:r>
            <a:endParaRPr lang="en-US" sz="3000" dirty="0"/>
          </a:p>
        </p:txBody>
      </p:sp>
      <p:sp>
        <p:nvSpPr>
          <p:cNvPr id="5" name="Jauge piste"/>
          <p:cNvSpPr/>
          <p:nvPr/>
        </p:nvSpPr>
        <p:spPr>
          <a:xfrm>
            <a:off x="640080" y="2743200"/>
            <a:ext cx="3383280" cy="3383280"/>
          </a:xfrm>
          <a:prstGeom prst="blockArc">
            <a:avLst>
              <a:gd name="adj1" fmla="val 0"/>
              <a:gd name="adj2" fmla="val 21594000"/>
              <a:gd name="adj3" fmla="val 6500"/>
            </a:avLst>
          </a:prstGeom>
          <a:solidFill>
            <a:srgbClr val="EAF1EF"/>
          </a:solidFill>
          <a:ln/>
        </p:spPr>
      </p:sp>
      <p:sp>
        <p:nvSpPr>
          <p:cNvPr id="6" name="Jauge valeur"/>
          <p:cNvSpPr/>
          <p:nvPr/>
        </p:nvSpPr>
        <p:spPr>
          <a:xfrm>
            <a:off x="640080" y="2743200"/>
            <a:ext cx="3383280" cy="3383280"/>
          </a:xfrm>
          <a:prstGeom prst="blockArc">
            <a:avLst>
              <a:gd name="adj1" fmla="val 0"/>
              <a:gd name="adj2" fmla="val 21594000"/>
              <a:gd name="adj3" fmla="val 6500"/>
            </a:avLst>
          </a:prstGeom>
          <a:solidFill>
            <a:srgbClr val="005A4F"/>
          </a:solidFill>
          <a:ln/>
        </p:spPr>
      </p:sp>
      <p:sp>
        <p:nvSpPr>
          <p:cNvPr id="7" name="Chiffre"/>
          <p:cNvSpPr txBox="1"/>
          <p:nvPr/>
        </p:nvSpPr>
        <p:spPr>
          <a:xfrm>
            <a:off x="640080" y="4023360"/>
            <a:ext cx="3383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4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5400" dirty="0"/>
          </a:p>
        </p:txBody>
      </p:sp>
      <p:sp>
        <p:nvSpPr>
          <p:cNvPr id="8" name="Text 5"/>
          <p:cNvSpPr txBox="1"/>
          <p:nvPr/>
        </p:nvSpPr>
        <p:spPr>
          <a:xfrm>
            <a:off x="566928" y="6446520"/>
            <a:ext cx="4206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1A1A1A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des stagiaires ont acquis de nouvelles connaissances</a:t>
            </a:r>
            <a:endParaRPr lang="en-US" sz="1800" dirty="0"/>
          </a:p>
        </p:txBody>
      </p:sp>
      <p:sp>
        <p:nvSpPr>
          <p:cNvPr id="9" name="Text 6"/>
          <p:cNvSpPr txBox="1"/>
          <p:nvPr/>
        </p:nvSpPr>
        <p:spPr>
          <a:xfrm>
            <a:off x="566928" y="726948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05A4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Mesuré par l'évaluation des acquis en fin de formation.</a:t>
            </a:r>
            <a:endParaRPr lang="en-US" sz="1100" dirty="0"/>
          </a:p>
        </p:txBody>
      </p:sp>
      <p:sp>
        <p:nvSpPr>
          <p:cNvPr id="10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03 / 10</a:t>
            </a:r>
            <a:endParaRPr lang="en-US" sz="900" dirty="0"/>
          </a:p>
        </p:txBody>
      </p:sp>
      <p:sp>
        <p:nvSpPr>
          <p:cNvPr id="11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PROGRESSION DES STAGIAIRES</a:t>
            </a:r>
            <a:endParaRPr lang="en-US" sz="1000" dirty="0"/>
          </a:p>
        </p:txBody>
      </p:sp>
      <p:sp>
        <p:nvSpPr>
          <p:cNvPr id="3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Une progression mesurée, du premier au dernier jour</a:t>
            </a:r>
            <a:endParaRPr lang="en-US" sz="3000" dirty="0"/>
          </a:p>
        </p:txBody>
      </p:sp>
      <p:sp>
        <p:nvSpPr>
          <p:cNvPr id="4" name="Chiffre"/>
          <p:cNvSpPr txBox="1"/>
          <p:nvPr/>
        </p:nvSpPr>
        <p:spPr>
          <a:xfrm>
            <a:off x="566928" y="2331720"/>
            <a:ext cx="5724144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+2,33</a:t>
            </a:r>
            <a:pPr indent="0" marL="0">
              <a:buNone/>
            </a:pPr>
            <a:r>
              <a:rPr lang="en-US" sz="40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 /10</a:t>
            </a:r>
            <a:endParaRPr lang="en-US" sz="11000" dirty="0"/>
          </a:p>
        </p:txBody>
      </p:sp>
      <p:sp>
        <p:nvSpPr>
          <p:cNvPr id="5" name="Text 3"/>
          <p:cNvSpPr txBox="1"/>
          <p:nvPr/>
        </p:nvSpPr>
        <p:spPr>
          <a:xfrm>
            <a:off x="566928" y="4069080"/>
            <a:ext cx="5120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1A1A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points de progression moyenne entre le positionnement de départ et l'évaluation finale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566928" y="5349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1er semestre 2025</a:t>
            </a:r>
            <a:endParaRPr lang="en-US" sz="1100" dirty="0"/>
          </a:p>
        </p:txBody>
      </p:sp>
      <p:sp>
        <p:nvSpPr>
          <p:cNvPr id="7" name="Barre fond"/>
          <p:cNvSpPr/>
          <p:nvPr/>
        </p:nvSpPr>
        <p:spPr>
          <a:xfrm>
            <a:off x="566928" y="5696712"/>
            <a:ext cx="5724144" cy="31089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</p:spPr>
      </p:sp>
      <p:sp>
        <p:nvSpPr>
          <p:cNvPr id="8" name="Barre valeur"/>
          <p:cNvSpPr/>
          <p:nvPr/>
        </p:nvSpPr>
        <p:spPr>
          <a:xfrm>
            <a:off x="566928" y="5696712"/>
            <a:ext cx="4522074" cy="310896"/>
          </a:xfrm>
          <a:prstGeom prst="roundRect">
            <a:avLst>
              <a:gd name="adj" fmla="val 50000"/>
            </a:avLst>
          </a:prstGeom>
          <a:solidFill>
            <a:srgbClr val="5FC9B3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5198730" y="5678424"/>
            <a:ext cx="11887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+3,16 pts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566928" y="630936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1er semestre 2026</a:t>
            </a:r>
            <a:endParaRPr lang="en-US" sz="1100" dirty="0"/>
          </a:p>
        </p:txBody>
      </p:sp>
      <p:sp>
        <p:nvSpPr>
          <p:cNvPr id="11" name="Barre fond"/>
          <p:cNvSpPr/>
          <p:nvPr/>
        </p:nvSpPr>
        <p:spPr>
          <a:xfrm>
            <a:off x="566928" y="6656832"/>
            <a:ext cx="5724144" cy="31089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</p:spPr>
      </p:sp>
      <p:sp>
        <p:nvSpPr>
          <p:cNvPr id="12" name="Barre valeur"/>
          <p:cNvSpPr/>
          <p:nvPr/>
        </p:nvSpPr>
        <p:spPr>
          <a:xfrm>
            <a:off x="566928" y="6656832"/>
            <a:ext cx="3334314" cy="310896"/>
          </a:xfrm>
          <a:prstGeom prst="roundRect">
            <a:avLst>
              <a:gd name="adj" fmla="val 50000"/>
            </a:avLst>
          </a:prstGeom>
          <a:solidFill>
            <a:srgbClr val="005A4F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4010970" y="6638544"/>
            <a:ext cx="11887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+2,33 pts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566928" y="7315200"/>
            <a:ext cx="572414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05A4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Moins qu'en 2025 (−0,83 point), mais une progression nette pour chaque stagiaire.</a:t>
            </a:r>
            <a:endParaRPr lang="en-US" sz="1100" dirty="0"/>
          </a:p>
        </p:txBody>
      </p:sp>
      <p:sp>
        <p:nvSpPr>
          <p:cNvPr id="15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04 / 10</a:t>
            </a:r>
            <a:endParaRPr lang="en-US" sz="900" dirty="0"/>
          </a:p>
        </p:txBody>
      </p:sp>
      <p:sp>
        <p:nvSpPr>
          <p:cNvPr id="16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LES INTERVENANTS</a:t>
            </a:r>
            <a:endParaRPr lang="en-US" sz="1000" dirty="0"/>
          </a:p>
        </p:txBody>
      </p:sp>
      <p:sp>
        <p:nvSpPr>
          <p:cNvPr id="3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bg1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Des experts qui pratiquent ce qu'ils enseignent</a:t>
            </a:r>
            <a:endParaRPr lang="en-US" sz="3000" dirty="0"/>
          </a:p>
        </p:txBody>
      </p:sp>
      <p:sp>
        <p:nvSpPr>
          <p:cNvPr id="4" name="Jauge piste"/>
          <p:cNvSpPr/>
          <p:nvPr/>
        </p:nvSpPr>
        <p:spPr>
          <a:xfrm>
            <a:off x="1069848" y="246888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005A4F"/>
          </a:solidFill>
          <a:ln/>
        </p:spPr>
      </p:sp>
      <p:sp>
        <p:nvSpPr>
          <p:cNvPr id="5" name="Jauge valeur"/>
          <p:cNvSpPr/>
          <p:nvPr/>
        </p:nvSpPr>
        <p:spPr>
          <a:xfrm>
            <a:off x="1069848" y="246888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5FC9B3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1069848" y="3063240"/>
            <a:ext cx="1737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2400" dirty="0"/>
          </a:p>
        </p:txBody>
      </p:sp>
      <p:sp>
        <p:nvSpPr>
          <p:cNvPr id="7" name="Text 5"/>
          <p:cNvSpPr txBox="1"/>
          <p:nvPr/>
        </p:nvSpPr>
        <p:spPr>
          <a:xfrm>
            <a:off x="612648" y="4297680"/>
            <a:ext cx="2651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Compétence</a:t>
            </a:r>
            <a:endParaRPr lang="en-US" sz="1200" dirty="0"/>
          </a:p>
        </p:txBody>
      </p:sp>
      <p:sp>
        <p:nvSpPr>
          <p:cNvPr id="8" name="Jauge piste"/>
          <p:cNvSpPr/>
          <p:nvPr/>
        </p:nvSpPr>
        <p:spPr>
          <a:xfrm>
            <a:off x="3931920" y="246888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005A4F"/>
          </a:solidFill>
          <a:ln/>
        </p:spPr>
      </p:sp>
      <p:sp>
        <p:nvSpPr>
          <p:cNvPr id="9" name="Jauge valeur"/>
          <p:cNvSpPr/>
          <p:nvPr/>
        </p:nvSpPr>
        <p:spPr>
          <a:xfrm>
            <a:off x="3931920" y="246888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5FC9B3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3931920" y="3063240"/>
            <a:ext cx="1737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2400" dirty="0"/>
          </a:p>
        </p:txBody>
      </p:sp>
      <p:sp>
        <p:nvSpPr>
          <p:cNvPr id="11" name="Text 9"/>
          <p:cNvSpPr txBox="1"/>
          <p:nvPr/>
        </p:nvSpPr>
        <p:spPr>
          <a:xfrm>
            <a:off x="3474720" y="4297680"/>
            <a:ext cx="2651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Maîtrise du domaine d'expertise</a:t>
            </a:r>
            <a:endParaRPr lang="en-US" sz="1200" dirty="0"/>
          </a:p>
        </p:txBody>
      </p:sp>
      <p:sp>
        <p:nvSpPr>
          <p:cNvPr id="12" name="Jauge piste"/>
          <p:cNvSpPr/>
          <p:nvPr/>
        </p:nvSpPr>
        <p:spPr>
          <a:xfrm>
            <a:off x="1069848" y="480060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005A4F"/>
          </a:solidFill>
          <a:ln/>
        </p:spPr>
      </p:sp>
      <p:sp>
        <p:nvSpPr>
          <p:cNvPr id="13" name="Jauge valeur"/>
          <p:cNvSpPr/>
          <p:nvPr/>
        </p:nvSpPr>
        <p:spPr>
          <a:xfrm>
            <a:off x="1069848" y="480060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5FC9B3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1069848" y="5394960"/>
            <a:ext cx="1737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2400" dirty="0"/>
          </a:p>
        </p:txBody>
      </p:sp>
      <p:sp>
        <p:nvSpPr>
          <p:cNvPr id="15" name="Text 13"/>
          <p:cNvSpPr txBox="1"/>
          <p:nvPr/>
        </p:nvSpPr>
        <p:spPr>
          <a:xfrm>
            <a:off x="612648" y="6629400"/>
            <a:ext cx="2651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Animation des groupes et entretiens</a:t>
            </a:r>
            <a:endParaRPr lang="en-US" sz="1200" dirty="0"/>
          </a:p>
        </p:txBody>
      </p:sp>
      <p:sp>
        <p:nvSpPr>
          <p:cNvPr id="16" name="Jauge piste"/>
          <p:cNvSpPr/>
          <p:nvPr/>
        </p:nvSpPr>
        <p:spPr>
          <a:xfrm>
            <a:off x="3931920" y="480060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005A4F"/>
          </a:solidFill>
          <a:ln/>
        </p:spPr>
      </p:sp>
      <p:sp>
        <p:nvSpPr>
          <p:cNvPr id="17" name="Jauge valeur"/>
          <p:cNvSpPr/>
          <p:nvPr/>
        </p:nvSpPr>
        <p:spPr>
          <a:xfrm>
            <a:off x="3931920" y="4800600"/>
            <a:ext cx="1737360" cy="1737360"/>
          </a:xfrm>
          <a:prstGeom prst="blockArc">
            <a:avLst>
              <a:gd name="adj1" fmla="val 0"/>
              <a:gd name="adj2" fmla="val 21594000"/>
              <a:gd name="adj3" fmla="val 8000"/>
            </a:avLst>
          </a:prstGeom>
          <a:solidFill>
            <a:srgbClr val="5FC9B3"/>
          </a:solidFill>
          <a:ln/>
        </p:spPr>
      </p:sp>
      <p:sp>
        <p:nvSpPr>
          <p:cNvPr id="18" name="Text 16"/>
          <p:cNvSpPr txBox="1"/>
          <p:nvPr/>
        </p:nvSpPr>
        <p:spPr>
          <a:xfrm>
            <a:off x="3931920" y="5394960"/>
            <a:ext cx="1737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2400" dirty="0"/>
          </a:p>
        </p:txBody>
      </p:sp>
      <p:sp>
        <p:nvSpPr>
          <p:cNvPr id="19" name="Text 17"/>
          <p:cNvSpPr txBox="1"/>
          <p:nvPr/>
        </p:nvSpPr>
        <p:spPr>
          <a:xfrm>
            <a:off x="3474720" y="6629400"/>
            <a:ext cx="2651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Disponibilité</a:t>
            </a:r>
            <a:endParaRPr lang="en-US" sz="1200" dirty="0"/>
          </a:p>
        </p:txBody>
      </p:sp>
      <p:sp>
        <p:nvSpPr>
          <p:cNvPr id="20" name="Text 18"/>
          <p:cNvSpPr txBox="1"/>
          <p:nvPr/>
        </p:nvSpPr>
        <p:spPr>
          <a:xfrm>
            <a:off x="566928" y="7269480"/>
            <a:ext cx="572414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Stagiaires très satisfaits, en 2025 comme en 2026</a:t>
            </a:r>
            <a:endParaRPr lang="en-US" sz="1200" dirty="0"/>
          </a:p>
        </p:txBody>
      </p:sp>
      <p:sp>
        <p:nvSpPr>
          <p:cNvPr id="21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B8D6C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05 / 10</a:t>
            </a:r>
            <a:endParaRPr lang="en-US" sz="900" dirty="0"/>
          </a:p>
        </p:txBody>
      </p:sp>
      <p:sp>
        <p:nvSpPr>
          <p:cNvPr id="22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neau 1"/>
          <p:cNvSpPr/>
          <p:nvPr/>
        </p:nvSpPr>
        <p:spPr>
          <a:xfrm>
            <a:off x="5394960" y="1280160"/>
            <a:ext cx="2194560" cy="2194560"/>
          </a:xfrm>
          <a:prstGeom prst="ellipse">
            <a:avLst/>
          </a:prstGeom>
          <a:ln w="12700">
            <a:solidFill>
              <a:srgbClr val="01AB96">
                <a:alpha val="25000"/>
              </a:srgbClr>
            </a:solidFill>
            <a:prstDash val="solid"/>
          </a:ln>
        </p:spPr>
      </p:sp>
      <p:sp>
        <p:nvSpPr>
          <p:cNvPr id="3" name="Anneau 2"/>
          <p:cNvSpPr/>
          <p:nvPr/>
        </p:nvSpPr>
        <p:spPr>
          <a:xfrm>
            <a:off x="4754880" y="640080"/>
            <a:ext cx="3474720" cy="3474720"/>
          </a:xfrm>
          <a:prstGeom prst="ellipse">
            <a:avLst/>
          </a:prstGeom>
          <a:ln w="12700">
            <a:solidFill>
              <a:srgbClr val="01AB96">
                <a:alpha val="25000"/>
              </a:srgbClr>
            </a:solidFill>
            <a:prstDash val="solid"/>
          </a:ln>
        </p:spPr>
      </p:sp>
      <p:sp>
        <p:nvSpPr>
          <p:cNvPr id="4" name="Anneau 3"/>
          <p:cNvSpPr/>
          <p:nvPr/>
        </p:nvSpPr>
        <p:spPr>
          <a:xfrm>
            <a:off x="4023360" y="-91440"/>
            <a:ext cx="4937760" cy="4937760"/>
          </a:xfrm>
          <a:prstGeom prst="ellipse">
            <a:avLst/>
          </a:prstGeom>
          <a:ln w="12700">
            <a:solidFill>
              <a:srgbClr val="01AB96">
                <a:alpha val="25000"/>
              </a:srgbClr>
            </a:solidFill>
            <a:prstDash val="solid"/>
          </a:ln>
        </p:spPr>
      </p:sp>
      <p:sp>
        <p:nvSpPr>
          <p:cNvPr id="5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LA PLUS FORTE PROGRESSION</a:t>
            </a:r>
            <a:endParaRPr lang="en-US" sz="1000" dirty="0"/>
          </a:p>
        </p:txBody>
      </p:sp>
      <p:sp>
        <p:nvSpPr>
          <p:cNvPr id="6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Des conseils techniques plébiscités</a:t>
            </a:r>
            <a:endParaRPr lang="en-US" sz="3000" dirty="0"/>
          </a:p>
        </p:txBody>
      </p:sp>
      <p:sp>
        <p:nvSpPr>
          <p:cNvPr id="7" name="Text 5"/>
          <p:cNvSpPr txBox="1"/>
          <p:nvPr/>
        </p:nvSpPr>
        <p:spPr>
          <a:xfrm>
            <a:off x="566928" y="2606040"/>
            <a:ext cx="23774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0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75 %</a:t>
            </a:r>
            <a:endParaRPr lang="en-US" sz="6000" dirty="0"/>
          </a:p>
        </p:txBody>
      </p:sp>
      <p:sp>
        <p:nvSpPr>
          <p:cNvPr id="8" name="Text 6"/>
          <p:cNvSpPr txBox="1"/>
          <p:nvPr/>
        </p:nvSpPr>
        <p:spPr>
          <a:xfrm>
            <a:off x="2898648" y="2606040"/>
            <a:ext cx="731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4400" dirty="0"/>
          </a:p>
        </p:txBody>
      </p:sp>
      <p:sp>
        <p:nvSpPr>
          <p:cNvPr id="9" name="Text 7"/>
          <p:cNvSpPr txBox="1"/>
          <p:nvPr/>
        </p:nvSpPr>
        <p:spPr>
          <a:xfrm>
            <a:off x="3721608" y="2606040"/>
            <a:ext cx="27432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0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6000" dirty="0"/>
          </a:p>
        </p:txBody>
      </p:sp>
      <p:sp>
        <p:nvSpPr>
          <p:cNvPr id="10" name="Text 8"/>
          <p:cNvSpPr txBox="1"/>
          <p:nvPr/>
        </p:nvSpPr>
        <p:spPr>
          <a:xfrm>
            <a:off x="566928" y="365760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1er semestre 2025</a:t>
            </a:r>
            <a:endParaRPr lang="en-US" sz="1100" dirty="0"/>
          </a:p>
        </p:txBody>
      </p:sp>
      <p:sp>
        <p:nvSpPr>
          <p:cNvPr id="11" name="Text 9"/>
          <p:cNvSpPr txBox="1"/>
          <p:nvPr/>
        </p:nvSpPr>
        <p:spPr>
          <a:xfrm>
            <a:off x="3721608" y="365760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1er semestre 2026</a:t>
            </a:r>
            <a:endParaRPr lang="en-US" sz="1100" dirty="0"/>
          </a:p>
        </p:txBody>
      </p:sp>
      <p:sp>
        <p:nvSpPr>
          <p:cNvPr id="12" name="Encadré"/>
          <p:cNvSpPr/>
          <p:nvPr/>
        </p:nvSpPr>
        <p:spPr>
          <a:xfrm>
            <a:off x="566928" y="4480560"/>
            <a:ext cx="5724144" cy="2651760"/>
          </a:xfrm>
          <a:prstGeom prst="roundRect">
            <a:avLst>
              <a:gd name="adj" fmla="val 4138"/>
            </a:avLst>
          </a:prstGeom>
          <a:solidFill>
            <a:srgbClr val="EAF1EF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932688" y="4754880"/>
            <a:ext cx="3657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+25 pts</a:t>
            </a:r>
            <a:endParaRPr lang="en-US" sz="4400" dirty="0"/>
          </a:p>
        </p:txBody>
      </p:sp>
      <p:sp>
        <p:nvSpPr>
          <p:cNvPr id="14" name="Text 12"/>
          <p:cNvSpPr txBox="1"/>
          <p:nvPr/>
        </p:nvSpPr>
        <p:spPr>
          <a:xfrm>
            <a:off x="932688" y="5669280"/>
            <a:ext cx="4992624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1A1A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de stagiaires très satisfaits des conseils techniques donnés tout au long de la formation : désormais tous.</a:t>
            </a:r>
            <a:endParaRPr lang="en-US" sz="1600" dirty="0"/>
          </a:p>
        </p:txBody>
      </p:sp>
      <p:sp>
        <p:nvSpPr>
          <p:cNvPr id="15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06 / 10</a:t>
            </a:r>
            <a:endParaRPr lang="en-US" sz="900" dirty="0"/>
          </a:p>
        </p:txBody>
      </p:sp>
      <p:sp>
        <p:nvSpPr>
          <p:cNvPr id="16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ORGANISATION ET CONTENU</a:t>
            </a:r>
            <a:endParaRPr lang="en-US" sz="1000" dirty="0"/>
          </a:p>
        </p:txBody>
      </p:sp>
      <p:sp>
        <p:nvSpPr>
          <p:cNvPr id="3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Part de stagiaires « très satisfaits »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66928" y="1938528"/>
            <a:ext cx="146304" cy="146304"/>
          </a:xfrm>
          <a:prstGeom prst="ellipse">
            <a:avLst/>
          </a:prstGeom>
          <a:solidFill>
            <a:srgbClr val="5FC9B3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786384" y="187452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2025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1527048" y="1938528"/>
            <a:ext cx="146304" cy="146304"/>
          </a:xfrm>
          <a:prstGeom prst="ellipse">
            <a:avLst/>
          </a:prstGeom>
          <a:solidFill>
            <a:srgbClr val="005A4F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1746504" y="187452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2026</a:t>
            </a:r>
            <a:endParaRPr lang="en-US" sz="1000" dirty="0"/>
          </a:p>
        </p:txBody>
      </p:sp>
      <p:sp>
        <p:nvSpPr>
          <p:cNvPr id="8" name="Text 6"/>
          <p:cNvSpPr txBox="1"/>
          <p:nvPr/>
        </p:nvSpPr>
        <p:spPr>
          <a:xfrm>
            <a:off x="566928" y="2377440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Respect du programme</a:t>
            </a:r>
            <a:endParaRPr lang="en-US" sz="1100" dirty="0"/>
          </a:p>
        </p:txBody>
      </p:sp>
      <p:sp>
        <p:nvSpPr>
          <p:cNvPr id="9" name="Barre fond"/>
          <p:cNvSpPr/>
          <p:nvPr/>
        </p:nvSpPr>
        <p:spPr>
          <a:xfrm>
            <a:off x="566928" y="2651760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0" name="Barre valeur"/>
          <p:cNvSpPr/>
          <p:nvPr/>
        </p:nvSpPr>
        <p:spPr>
          <a:xfrm>
            <a:off x="566928" y="2651760"/>
            <a:ext cx="4901184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11" name="Barre fond"/>
          <p:cNvSpPr/>
          <p:nvPr/>
        </p:nvSpPr>
        <p:spPr>
          <a:xfrm>
            <a:off x="566928" y="2807208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2" name="Barre valeur"/>
          <p:cNvSpPr/>
          <p:nvPr/>
        </p:nvSpPr>
        <p:spPr>
          <a:xfrm>
            <a:off x="566928" y="2807208"/>
            <a:ext cx="4901184" cy="109728"/>
          </a:xfrm>
          <a:prstGeom prst="rect">
            <a:avLst/>
          </a:prstGeom>
          <a:solidFill>
            <a:srgbClr val="005A4F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5559552" y="2633472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566928" y="3090672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Qualité de l'accueil</a:t>
            </a:r>
            <a:endParaRPr lang="en-US" sz="1100" dirty="0"/>
          </a:p>
        </p:txBody>
      </p:sp>
      <p:sp>
        <p:nvSpPr>
          <p:cNvPr id="15" name="Barre fond"/>
          <p:cNvSpPr/>
          <p:nvPr/>
        </p:nvSpPr>
        <p:spPr>
          <a:xfrm>
            <a:off x="566928" y="3364992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6" name="Barre valeur"/>
          <p:cNvSpPr/>
          <p:nvPr/>
        </p:nvSpPr>
        <p:spPr>
          <a:xfrm>
            <a:off x="566928" y="3364992"/>
            <a:ext cx="4901184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17" name="Barre fond"/>
          <p:cNvSpPr/>
          <p:nvPr/>
        </p:nvSpPr>
        <p:spPr>
          <a:xfrm>
            <a:off x="566928" y="3520440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8" name="Barre valeur"/>
          <p:cNvSpPr/>
          <p:nvPr/>
        </p:nvSpPr>
        <p:spPr>
          <a:xfrm>
            <a:off x="566928" y="3520440"/>
            <a:ext cx="4901184" cy="109728"/>
          </a:xfrm>
          <a:prstGeom prst="rect">
            <a:avLst/>
          </a:prstGeom>
          <a:solidFill>
            <a:srgbClr val="005A4F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5559552" y="3346704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1300" dirty="0"/>
          </a:p>
        </p:txBody>
      </p:sp>
      <p:sp>
        <p:nvSpPr>
          <p:cNvPr id="20" name="Text 18"/>
          <p:cNvSpPr txBox="1"/>
          <p:nvPr/>
        </p:nvSpPr>
        <p:spPr>
          <a:xfrm>
            <a:off x="566928" y="3803904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Adéquation au besoin</a:t>
            </a:r>
            <a:endParaRPr lang="en-US" sz="1100" dirty="0"/>
          </a:p>
        </p:txBody>
      </p:sp>
      <p:sp>
        <p:nvSpPr>
          <p:cNvPr id="21" name="Barre fond"/>
          <p:cNvSpPr/>
          <p:nvPr/>
        </p:nvSpPr>
        <p:spPr>
          <a:xfrm>
            <a:off x="566928" y="4078224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2" name="Barre valeur"/>
          <p:cNvSpPr/>
          <p:nvPr/>
        </p:nvSpPr>
        <p:spPr>
          <a:xfrm>
            <a:off x="566928" y="4078224"/>
            <a:ext cx="4901184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23" name="Barre fond"/>
          <p:cNvSpPr/>
          <p:nvPr/>
        </p:nvSpPr>
        <p:spPr>
          <a:xfrm>
            <a:off x="566928" y="4233672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4" name="Barre valeur"/>
          <p:cNvSpPr/>
          <p:nvPr/>
        </p:nvSpPr>
        <p:spPr>
          <a:xfrm>
            <a:off x="566928" y="4233672"/>
            <a:ext cx="4901184" cy="109728"/>
          </a:xfrm>
          <a:prstGeom prst="rect">
            <a:avLst/>
          </a:prstGeom>
          <a:solidFill>
            <a:srgbClr val="005A4F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5559552" y="4059936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1300" dirty="0"/>
          </a:p>
        </p:txBody>
      </p:sp>
      <p:sp>
        <p:nvSpPr>
          <p:cNvPr id="26" name="Text 24"/>
          <p:cNvSpPr txBox="1"/>
          <p:nvPr/>
        </p:nvSpPr>
        <p:spPr>
          <a:xfrm>
            <a:off x="566928" y="4517136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Qualité de la prestation</a:t>
            </a:r>
            <a:endParaRPr lang="en-US" sz="1100" dirty="0"/>
          </a:p>
        </p:txBody>
      </p:sp>
      <p:sp>
        <p:nvSpPr>
          <p:cNvPr id="27" name="Barre fond"/>
          <p:cNvSpPr/>
          <p:nvPr/>
        </p:nvSpPr>
        <p:spPr>
          <a:xfrm>
            <a:off x="566928" y="4791456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8" name="Barre valeur"/>
          <p:cNvSpPr/>
          <p:nvPr/>
        </p:nvSpPr>
        <p:spPr>
          <a:xfrm>
            <a:off x="566928" y="4791456"/>
            <a:ext cx="4901184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29" name="Barre fond"/>
          <p:cNvSpPr/>
          <p:nvPr/>
        </p:nvSpPr>
        <p:spPr>
          <a:xfrm>
            <a:off x="566928" y="4946904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30" name="Barre valeur"/>
          <p:cNvSpPr/>
          <p:nvPr/>
        </p:nvSpPr>
        <p:spPr>
          <a:xfrm>
            <a:off x="566928" y="4946904"/>
            <a:ext cx="4901184" cy="109728"/>
          </a:xfrm>
          <a:prstGeom prst="rect">
            <a:avLst/>
          </a:prstGeom>
          <a:solidFill>
            <a:srgbClr val="005A4F"/>
          </a:solidFill>
          <a:ln/>
        </p:spPr>
      </p:sp>
      <p:sp>
        <p:nvSpPr>
          <p:cNvPr id="31" name="Text 29"/>
          <p:cNvSpPr txBox="1"/>
          <p:nvPr/>
        </p:nvSpPr>
        <p:spPr>
          <a:xfrm>
            <a:off x="5559552" y="4773168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1300" dirty="0"/>
          </a:p>
        </p:txBody>
      </p:sp>
      <p:sp>
        <p:nvSpPr>
          <p:cNvPr id="32" name="Text 30"/>
          <p:cNvSpPr txBox="1"/>
          <p:nvPr/>
        </p:nvSpPr>
        <p:spPr>
          <a:xfrm>
            <a:off x="566928" y="5230368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Conseils techniques</a:t>
            </a:r>
            <a:endParaRPr lang="en-US" sz="1100" dirty="0"/>
          </a:p>
        </p:txBody>
      </p:sp>
      <p:sp>
        <p:nvSpPr>
          <p:cNvPr id="33" name="Barre fond"/>
          <p:cNvSpPr/>
          <p:nvPr/>
        </p:nvSpPr>
        <p:spPr>
          <a:xfrm>
            <a:off x="566928" y="5504688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34" name="Barre valeur"/>
          <p:cNvSpPr/>
          <p:nvPr/>
        </p:nvSpPr>
        <p:spPr>
          <a:xfrm>
            <a:off x="566928" y="5504688"/>
            <a:ext cx="3675888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35" name="Barre fond"/>
          <p:cNvSpPr/>
          <p:nvPr/>
        </p:nvSpPr>
        <p:spPr>
          <a:xfrm>
            <a:off x="566928" y="5660136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36" name="Barre valeur"/>
          <p:cNvSpPr/>
          <p:nvPr/>
        </p:nvSpPr>
        <p:spPr>
          <a:xfrm>
            <a:off x="566928" y="5660136"/>
            <a:ext cx="4901184" cy="109728"/>
          </a:xfrm>
          <a:prstGeom prst="rect">
            <a:avLst/>
          </a:prstGeom>
          <a:solidFill>
            <a:srgbClr val="005A4F"/>
          </a:solidFill>
          <a:ln/>
        </p:spPr>
      </p:sp>
      <p:sp>
        <p:nvSpPr>
          <p:cNvPr id="37" name="Text 35"/>
          <p:cNvSpPr txBox="1"/>
          <p:nvPr/>
        </p:nvSpPr>
        <p:spPr>
          <a:xfrm>
            <a:off x="5559552" y="5486400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endParaRPr lang="en-US" sz="1300" dirty="0"/>
          </a:p>
        </p:txBody>
      </p:sp>
      <p:sp>
        <p:nvSpPr>
          <p:cNvPr id="38" name="Text 36"/>
          <p:cNvSpPr txBox="1"/>
          <p:nvPr/>
        </p:nvSpPr>
        <p:spPr>
          <a:xfrm>
            <a:off x="566928" y="5943600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Supports pédagogiques</a:t>
            </a:r>
            <a:endParaRPr lang="en-US" sz="1100" dirty="0"/>
          </a:p>
        </p:txBody>
      </p:sp>
      <p:sp>
        <p:nvSpPr>
          <p:cNvPr id="39" name="Barre fond"/>
          <p:cNvSpPr/>
          <p:nvPr/>
        </p:nvSpPr>
        <p:spPr>
          <a:xfrm>
            <a:off x="566928" y="6217920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0" name="Barre valeur"/>
          <p:cNvSpPr/>
          <p:nvPr/>
        </p:nvSpPr>
        <p:spPr>
          <a:xfrm>
            <a:off x="566928" y="6217920"/>
            <a:ext cx="3675888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41" name="Barre fond"/>
          <p:cNvSpPr/>
          <p:nvPr/>
        </p:nvSpPr>
        <p:spPr>
          <a:xfrm>
            <a:off x="566928" y="6373368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2" name="Barre valeur"/>
          <p:cNvSpPr/>
          <p:nvPr/>
        </p:nvSpPr>
        <p:spPr>
          <a:xfrm>
            <a:off x="566928" y="6373368"/>
            <a:ext cx="3283793" cy="109728"/>
          </a:xfrm>
          <a:prstGeom prst="rect">
            <a:avLst/>
          </a:prstGeom>
          <a:solidFill>
            <a:srgbClr val="005A4F"/>
          </a:solidFill>
          <a:ln/>
        </p:spPr>
      </p:sp>
      <p:sp>
        <p:nvSpPr>
          <p:cNvPr id="43" name="Text 41"/>
          <p:cNvSpPr txBox="1"/>
          <p:nvPr/>
        </p:nvSpPr>
        <p:spPr>
          <a:xfrm>
            <a:off x="5559552" y="6199632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67 %</a:t>
            </a:r>
            <a:endParaRPr lang="en-US" sz="1300" dirty="0"/>
          </a:p>
        </p:txBody>
      </p:sp>
      <p:sp>
        <p:nvSpPr>
          <p:cNvPr id="44" name="Text 42"/>
          <p:cNvSpPr txBox="1"/>
          <p:nvPr/>
        </p:nvSpPr>
        <p:spPr>
          <a:xfrm>
            <a:off x="566928" y="6656832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Durée de réalisation</a:t>
            </a:r>
            <a:endParaRPr lang="en-US" sz="1100" dirty="0"/>
          </a:p>
        </p:txBody>
      </p:sp>
      <p:sp>
        <p:nvSpPr>
          <p:cNvPr id="45" name="Barre fond"/>
          <p:cNvSpPr/>
          <p:nvPr/>
        </p:nvSpPr>
        <p:spPr>
          <a:xfrm>
            <a:off x="566928" y="6931152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6" name="Barre valeur"/>
          <p:cNvSpPr/>
          <p:nvPr/>
        </p:nvSpPr>
        <p:spPr>
          <a:xfrm>
            <a:off x="566928" y="6931152"/>
            <a:ext cx="3675888" cy="109728"/>
          </a:xfrm>
          <a:prstGeom prst="rect">
            <a:avLst/>
          </a:prstGeom>
          <a:solidFill>
            <a:srgbClr val="5FC9B3"/>
          </a:solidFill>
          <a:ln/>
        </p:spPr>
      </p:sp>
      <p:sp>
        <p:nvSpPr>
          <p:cNvPr id="47" name="Barre fond"/>
          <p:cNvSpPr/>
          <p:nvPr/>
        </p:nvSpPr>
        <p:spPr>
          <a:xfrm>
            <a:off x="566928" y="7086600"/>
            <a:ext cx="4901184" cy="1097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8" name="Text 46"/>
          <p:cNvSpPr txBox="1"/>
          <p:nvPr/>
        </p:nvSpPr>
        <p:spPr>
          <a:xfrm>
            <a:off x="5559552" y="6912864"/>
            <a:ext cx="731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0 %</a:t>
            </a:r>
            <a:endParaRPr lang="en-US" sz="1300" dirty="0"/>
          </a:p>
        </p:txBody>
      </p:sp>
      <p:sp>
        <p:nvSpPr>
          <p:cNvPr id="49" name="Text 47"/>
          <p:cNvSpPr txBox="1"/>
          <p:nvPr/>
        </p:nvSpPr>
        <p:spPr>
          <a:xfrm>
            <a:off x="566928" y="7424928"/>
            <a:ext cx="57241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05A4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Toutes les autres réponses sont « satisfait(e) » : aucun stagiaire insatisfait.</a:t>
            </a:r>
            <a:endParaRPr lang="en-US" sz="1100" dirty="0"/>
          </a:p>
        </p:txBody>
      </p:sp>
      <p:sp>
        <p:nvSpPr>
          <p:cNvPr id="50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07 / 10</a:t>
            </a:r>
            <a:endParaRPr lang="en-US" sz="900" dirty="0"/>
          </a:p>
        </p:txBody>
      </p:sp>
      <p:sp>
        <p:nvSpPr>
          <p:cNvPr id="51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IMPACT ET RÉSULTATS</a:t>
            </a:r>
            <a:endParaRPr lang="en-US" sz="1000" dirty="0"/>
          </a:p>
        </p:txBody>
      </p:sp>
      <p:sp>
        <p:nvSpPr>
          <p:cNvPr id="3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Ce que la formation change au travail</a:t>
            </a:r>
            <a:endParaRPr lang="en-US" sz="3000" dirty="0"/>
          </a:p>
        </p:txBody>
      </p:sp>
      <p:sp>
        <p:nvSpPr>
          <p:cNvPr id="4" name="Jauge piste"/>
          <p:cNvSpPr/>
          <p:nvPr/>
        </p:nvSpPr>
        <p:spPr>
          <a:xfrm>
            <a:off x="749808" y="2286000"/>
            <a:ext cx="2286000" cy="2286000"/>
          </a:xfrm>
          <a:prstGeom prst="blockArc">
            <a:avLst>
              <a:gd name="adj1" fmla="val 0"/>
              <a:gd name="adj2" fmla="val 21594000"/>
              <a:gd name="adj3" fmla="val 7500"/>
            </a:avLst>
          </a:prstGeom>
          <a:solidFill>
            <a:srgbClr val="EAF1EF"/>
          </a:solidFill>
          <a:ln/>
        </p:spPr>
      </p:sp>
      <p:sp>
        <p:nvSpPr>
          <p:cNvPr id="5" name="Jauge valeur"/>
          <p:cNvSpPr/>
          <p:nvPr/>
        </p:nvSpPr>
        <p:spPr>
          <a:xfrm>
            <a:off x="749808" y="2286000"/>
            <a:ext cx="2286000" cy="2286000"/>
          </a:xfrm>
          <a:prstGeom prst="blockArc">
            <a:avLst>
              <a:gd name="adj1" fmla="val 16200000"/>
              <a:gd name="adj2" fmla="val 9072000"/>
              <a:gd name="adj3" fmla="val 7500"/>
            </a:avLst>
          </a:prstGeom>
          <a:solidFill>
            <a:srgbClr val="005A4F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749808" y="3063240"/>
            <a:ext cx="2286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67 %</a:t>
            </a:r>
            <a:endParaRPr lang="en-US" sz="3400" dirty="0"/>
          </a:p>
        </p:txBody>
      </p:sp>
      <p:sp>
        <p:nvSpPr>
          <p:cNvPr id="7" name="Text 5"/>
          <p:cNvSpPr txBox="1"/>
          <p:nvPr/>
        </p:nvSpPr>
        <p:spPr>
          <a:xfrm>
            <a:off x="566928" y="4754880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A1A1A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très satisfaits de l'impact sur leur travail ou leur projet professionnel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566928" y="5715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50 % en 2025</a:t>
            </a:r>
            <a:endParaRPr lang="en-US" sz="1100" dirty="0"/>
          </a:p>
        </p:txBody>
      </p:sp>
      <p:sp>
        <p:nvSpPr>
          <p:cNvPr id="9" name="Jauge piste"/>
          <p:cNvSpPr/>
          <p:nvPr/>
        </p:nvSpPr>
        <p:spPr>
          <a:xfrm>
            <a:off x="3630168" y="2286000"/>
            <a:ext cx="2286000" cy="2286000"/>
          </a:xfrm>
          <a:prstGeom prst="blockArc">
            <a:avLst>
              <a:gd name="adj1" fmla="val 0"/>
              <a:gd name="adj2" fmla="val 21594000"/>
              <a:gd name="adj3" fmla="val 7500"/>
            </a:avLst>
          </a:prstGeom>
          <a:solidFill>
            <a:srgbClr val="EAF1EF"/>
          </a:solidFill>
          <a:ln/>
        </p:spPr>
      </p:sp>
      <p:sp>
        <p:nvSpPr>
          <p:cNvPr id="10" name="Jauge valeur"/>
          <p:cNvSpPr/>
          <p:nvPr/>
        </p:nvSpPr>
        <p:spPr>
          <a:xfrm>
            <a:off x="3630168" y="2286000"/>
            <a:ext cx="2286000" cy="2286000"/>
          </a:xfrm>
          <a:prstGeom prst="blockArc">
            <a:avLst>
              <a:gd name="adj1" fmla="val 16200000"/>
              <a:gd name="adj2" fmla="val 1728000"/>
              <a:gd name="adj3" fmla="val 7500"/>
            </a:avLst>
          </a:prstGeom>
          <a:solidFill>
            <a:srgbClr val="01AB96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3630168" y="3063240"/>
            <a:ext cx="2286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33 %</a:t>
            </a:r>
            <a:endParaRPr lang="en-US" sz="3400" dirty="0"/>
          </a:p>
        </p:txBody>
      </p:sp>
      <p:sp>
        <p:nvSpPr>
          <p:cNvPr id="12" name="Text 10"/>
          <p:cNvSpPr txBox="1"/>
          <p:nvPr/>
        </p:nvSpPr>
        <p:spPr>
          <a:xfrm>
            <a:off x="3447288" y="4754880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A1A1A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très satisfaits des résultats obtenus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3447288" y="5715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50 % en 2025</a:t>
            </a:r>
            <a:endParaRPr lang="en-US" sz="1100" dirty="0"/>
          </a:p>
        </p:txBody>
      </p:sp>
      <p:sp>
        <p:nvSpPr>
          <p:cNvPr id="14" name="Encadré"/>
          <p:cNvSpPr/>
          <p:nvPr/>
        </p:nvSpPr>
        <p:spPr>
          <a:xfrm>
            <a:off x="566928" y="6400800"/>
            <a:ext cx="5724144" cy="1097280"/>
          </a:xfrm>
          <a:prstGeom prst="roundRect">
            <a:avLst>
              <a:gd name="adj" fmla="val 10000"/>
            </a:avLst>
          </a:prstGeom>
          <a:solidFill>
            <a:srgbClr val="005A4F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886968" y="6400800"/>
            <a:ext cx="5084064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100 %</a:t>
            </a:r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  satisfaits ou très satisfaits sur ces deux critères</a:t>
            </a:r>
            <a:endParaRPr lang="en-US" sz="1300" dirty="0"/>
          </a:p>
        </p:txBody>
      </p:sp>
      <p:sp>
        <p:nvSpPr>
          <p:cNvPr id="16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08 / 10</a:t>
            </a:r>
            <a:endParaRPr lang="en-US" sz="900" dirty="0"/>
          </a:p>
        </p:txBody>
      </p:sp>
      <p:sp>
        <p:nvSpPr>
          <p:cNvPr id="17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NOTRE LECTURE</a:t>
            </a:r>
            <a:endParaRPr lang="en-US" sz="1000" dirty="0"/>
          </a:p>
        </p:txBody>
      </p:sp>
      <p:sp>
        <p:nvSpPr>
          <p:cNvPr id="3" name="Text 1"/>
          <p:cNvSpPr txBox="1"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dirty="0">
                <a:solidFill>
                  <a:schemeClr val="tx2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Ce qui évolue depuis 2025</a:t>
            </a:r>
            <a:endParaRPr lang="en-US" sz="3000" dirty="0"/>
          </a:p>
        </p:txBody>
      </p:sp>
      <p:sp>
        <p:nvSpPr>
          <p:cNvPr id="4" name="Bloc 1"/>
          <p:cNvSpPr/>
          <p:nvPr/>
        </p:nvSpPr>
        <p:spPr>
          <a:xfrm>
            <a:off x="566928" y="2011680"/>
            <a:ext cx="5724144" cy="1691640"/>
          </a:xfrm>
          <a:prstGeom prst="roundRect">
            <a:avLst>
              <a:gd name="adj" fmla="val 6486"/>
            </a:avLst>
          </a:prstGeom>
          <a:solidFill>
            <a:srgbClr val="01AB96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86968" y="2240280"/>
            <a:ext cx="508406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En progression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886968" y="2670048"/>
            <a:ext cx="508406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Conseils techniques : 100 % de très satisfaits (75 % en 2025). Impact sur le travail : 67 % (50 %).</a:t>
            </a:r>
            <a:endParaRPr lang="en-US" sz="1200" dirty="0"/>
          </a:p>
        </p:txBody>
      </p:sp>
      <p:sp>
        <p:nvSpPr>
          <p:cNvPr id="7" name="Bloc 2"/>
          <p:cNvSpPr/>
          <p:nvPr/>
        </p:nvSpPr>
        <p:spPr>
          <a:xfrm>
            <a:off x="566928" y="3886200"/>
            <a:ext cx="5724144" cy="1691640"/>
          </a:xfrm>
          <a:prstGeom prst="roundRect">
            <a:avLst>
              <a:gd name="adj" fmla="val 6486"/>
            </a:avLst>
          </a:prstGeom>
          <a:solidFill>
            <a:srgbClr val="005A4F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886968" y="4114800"/>
            <a:ext cx="508406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Stable à 100 %</a:t>
            </a:r>
            <a:endParaRPr lang="en-US" sz="1600" dirty="0"/>
          </a:p>
        </p:txBody>
      </p:sp>
      <p:sp>
        <p:nvSpPr>
          <p:cNvPr id="9" name="Text 7"/>
          <p:cNvSpPr txBox="1"/>
          <p:nvPr/>
        </p:nvSpPr>
        <p:spPr>
          <a:xfrm>
            <a:off x="886968" y="4544568"/>
            <a:ext cx="508406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Accueil, programme, adéquation au besoin, qualité de la prestation, intervenants, recommandation.</a:t>
            </a:r>
            <a:endParaRPr lang="en-US" sz="1200" dirty="0"/>
          </a:p>
        </p:txBody>
      </p:sp>
      <p:sp>
        <p:nvSpPr>
          <p:cNvPr id="10" name="Bloc 3"/>
          <p:cNvSpPr/>
          <p:nvPr/>
        </p:nvSpPr>
        <p:spPr>
          <a:xfrm>
            <a:off x="566928" y="5760720"/>
            <a:ext cx="5724144" cy="1691640"/>
          </a:xfrm>
          <a:prstGeom prst="roundRect">
            <a:avLst>
              <a:gd name="adj" fmla="val 6486"/>
            </a:avLst>
          </a:prstGeom>
          <a:solidFill>
            <a:srgbClr val="003F38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886968" y="5989320"/>
            <a:ext cx="508406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À surveiller</a:t>
            </a:r>
            <a:endParaRPr lang="en-US" sz="1600" dirty="0"/>
          </a:p>
        </p:txBody>
      </p:sp>
      <p:sp>
        <p:nvSpPr>
          <p:cNvPr id="12" name="Text 10"/>
          <p:cNvSpPr txBox="1"/>
          <p:nvPr/>
        </p:nvSpPr>
        <p:spPr>
          <a:xfrm>
            <a:off x="886968" y="6419088"/>
            <a:ext cx="508406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Part de « très satisfaits » en baisse sur la durée (0 %, contre 75 %), les supports (67 %, contre 75 %) et les résultats obtenus (33 %, contre 50 %). Tous restent satisfaits.</a:t>
            </a:r>
            <a:endParaRPr lang="en-US" sz="1200" dirty="0"/>
          </a:p>
        </p:txBody>
      </p:sp>
      <p:sp>
        <p:nvSpPr>
          <p:cNvPr id="13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005A4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09 / 10</a:t>
            </a:r>
            <a:endParaRPr lang="en-US" sz="900" dirty="0"/>
          </a:p>
        </p:txBody>
      </p:sp>
      <p:sp>
        <p:nvSpPr>
          <p:cNvPr id="14" name="Suivant"/>
          <p:cNvSpPr txBox="1"/>
          <p:nvPr/>
        </p:nvSpPr>
        <p:spPr>
          <a:xfrm>
            <a:off x="5925312" y="7850124"/>
            <a:ext cx="365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600" dirty="0">
                <a:solidFill>
                  <a:srgbClr val="01AB96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→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nd k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77640" y="320040"/>
            <a:ext cx="3566160" cy="5733288"/>
          </a:xfrm>
          <a:prstGeom prst="rect">
            <a:avLst/>
          </a:prstGeom>
        </p:spPr>
      </p:pic>
      <p:sp>
        <p:nvSpPr>
          <p:cNvPr id="3" name="Surtitre"/>
          <p:cNvSpPr txBox="1"/>
          <p:nvPr/>
        </p:nvSpPr>
        <p:spPr>
          <a:xfrm>
            <a:off x="566928" y="566928"/>
            <a:ext cx="572414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BILAN GÉNÉRAL</a:t>
            </a:r>
            <a:endParaRPr lang="en-US" sz="1000" dirty="0"/>
          </a:p>
        </p:txBody>
      </p:sp>
      <p:sp>
        <p:nvSpPr>
          <p:cNvPr id="4" name="Chiffre"/>
          <p:cNvSpPr txBox="1"/>
          <p:nvPr/>
        </p:nvSpPr>
        <p:spPr>
          <a:xfrm>
            <a:off x="566928" y="1371600"/>
            <a:ext cx="50292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600" dirty="0">
                <a:solidFill>
                  <a:srgbClr val="5FC9B3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13 / 13</a:t>
            </a:r>
            <a:endParaRPr lang="en-US" sz="9600" dirty="0"/>
          </a:p>
        </p:txBody>
      </p:sp>
      <p:sp>
        <p:nvSpPr>
          <p:cNvPr id="5" name="Titre"/>
          <p:cNvSpPr txBox="1"/>
          <p:nvPr/>
        </p:nvSpPr>
        <p:spPr>
          <a:xfrm>
            <a:off x="566928" y="2926080"/>
            <a:ext cx="49377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critères avec 100 % de stagiaires satisfaits ou très satisfaits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566928" y="4434840"/>
            <a:ext cx="47548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D2E6E1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La majorité des indicateurs reste au plus haut, et nos stagiaires recommandent toujours akt à 100 %.</a:t>
            </a:r>
            <a:endParaRPr lang="en-US" sz="1500" dirty="0"/>
          </a:p>
        </p:txBody>
      </p:sp>
      <p:sp>
        <p:nvSpPr>
          <p:cNvPr id="7" name="Appel à l'action"/>
          <p:cNvSpPr/>
          <p:nvPr/>
        </p:nvSpPr>
        <p:spPr>
          <a:xfrm>
            <a:off x="566928" y="5989320"/>
            <a:ext cx="5724144" cy="1143000"/>
          </a:xfrm>
          <a:prstGeom prst="roundRect">
            <a:avLst>
              <a:gd name="adj" fmla="val 49600"/>
            </a:avLst>
          </a:prstGeom>
          <a:solidFill>
            <a:srgbClr val="5FC9B3"/>
          </a:solidFill>
          <a:ln/>
        </p:spPr>
      </p:sp>
      <p:sp>
        <p:nvSpPr>
          <p:cNvPr id="8" name="Text 5"/>
          <p:cNvSpPr txBox="1"/>
          <p:nvPr/>
        </p:nvSpPr>
        <p:spPr>
          <a:xfrm>
            <a:off x="978408" y="5989320"/>
            <a:ext cx="490118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u="sng" dirty="0">
                <a:solidFill>
                  <a:srgbClr val="003F38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  <a:hlinkClick r:id="rId2" invalidUrl="" action="" tgtFrame="" tooltip="Nos forma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Découvrir nos formations</a:t>
            </a:r>
            <a:endParaRPr lang="en-US" sz="1600" dirty="0"/>
          </a:p>
          <a:p>
            <a:pPr indent="0" marL="0">
              <a:buNone/>
            </a:pPr>
            <a:r>
              <a:rPr lang="en-US" sz="1200" u="sng" dirty="0">
                <a:solidFill>
                  <a:srgbClr val="003F38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  <a:hlinkClick r:id="rId3" invalidUrl="" action="" tgtFrame="" tooltip="Nos forma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akt-conseil.com/formations</a:t>
            </a:r>
            <a:endParaRPr lang="en-US" sz="1600" dirty="0"/>
          </a:p>
        </p:txBody>
      </p:sp>
      <p:sp>
        <p:nvSpPr>
          <p:cNvPr id="9" name="Pagination"/>
          <p:cNvSpPr txBox="1"/>
          <p:nvPr/>
        </p:nvSpPr>
        <p:spPr>
          <a:xfrm>
            <a:off x="5010912" y="7886700"/>
            <a:ext cx="822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B8D6CF"/>
                </a:solidFill>
                <a:latin typeface="Montserrat SemiBold" pitchFamily="34" charset="0"/>
                <a:ea typeface="Montserrat SemiBold" pitchFamily="34" charset="-122"/>
                <a:cs typeface="Montserrat SemiBold" pitchFamily="34" charset="-120"/>
              </a:rPr>
              <a:t>10 / 10</a:t>
            </a:r>
            <a:endParaRPr lang="en-US" sz="900" dirty="0"/>
          </a:p>
        </p:txBody>
      </p:sp>
      <p:sp>
        <p:nvSpPr>
          <p:cNvPr id="10" name="Text 1"/>
          <p:cNvSpPr/>
          <p:nvPr>
            <p:ph idx="102" type="title" hasCustomPrompt="1"/>
          </p:nvPr>
        </p:nvSpPr>
        <p:spPr>
          <a:xfrm>
            <a:off x="566928" y="822960"/>
            <a:ext cx="5724144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kt">
  <a:themeElements>
    <a:clrScheme name="akt">
      <a:dk1>
        <a:srgbClr val="1A1A1A"/>
      </a:dk1>
      <a:lt1>
        <a:srgbClr val="FFFFFF"/>
      </a:lt1>
      <a:dk2>
        <a:srgbClr val="003F38"/>
      </a:dk2>
      <a:lt2>
        <a:srgbClr val="EAF1EF"/>
      </a:lt2>
      <a:accent1>
        <a:srgbClr val="005A4F"/>
      </a:accent1>
      <a:accent2>
        <a:srgbClr val="01AB96"/>
      </a:accent2>
      <a:accent3>
        <a:srgbClr val="5FC9B3"/>
      </a:accent3>
      <a:accent4>
        <a:srgbClr val="1A7A6D"/>
      </a:accent4>
      <a:accent5>
        <a:srgbClr val="B9C4C1"/>
      </a:accent5>
      <a:accent6>
        <a:srgbClr val="F4F5F4"/>
      </a:accent6>
      <a:hlink>
        <a:srgbClr val="005A4F"/>
      </a:hlink>
      <a:folHlink>
        <a:srgbClr val="1A7A6D"/>
      </a:folHlink>
    </a:clrScheme>
    <a:fontScheme name="akt">
      <a:majorFont>
        <a:latin typeface="Montserrat SemiBold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ontserrat Ligh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akt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Bilan qualité des formations akt — 1er semestre 2026</dc:title>
  <dc:subject>PptxGenJS Presentation</dc:subject>
  <dc:creator>akt</dc:creator>
  <cp:lastModifiedBy>akt</cp:lastModifiedBy>
  <cp:revision>1</cp:revision>
  <dcterms:created xsi:type="dcterms:W3CDTF">2026-10-12T14:28:38Z</dcterms:created>
  <dcterms:modified xsi:type="dcterms:W3CDTF">2026-10-12T14:28:38Z</dcterms:modified>
</cp:coreProperties>
</file>